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9" r:id="rId2"/>
    <p:sldId id="280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4"/>
    <a:srgbClr val="00843B"/>
    <a:srgbClr val="4171D9"/>
    <a:srgbClr val="BA1C56"/>
    <a:srgbClr val="FF9D00"/>
    <a:srgbClr val="EE0037"/>
    <a:srgbClr val="F96413"/>
    <a:srgbClr val="1F3D89"/>
    <a:srgbClr val="C0D9D1"/>
    <a:srgbClr val="1DAA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6"/>
    <p:restoredTop sz="94677"/>
  </p:normalViewPr>
  <p:slideViewPr>
    <p:cSldViewPr snapToGrid="0">
      <p:cViewPr varScale="1">
        <p:scale>
          <a:sx n="106" d="100"/>
          <a:sy n="106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684527393744666E-2"/>
          <c:y val="3.7400769445570581E-2"/>
          <c:w val="0.92337646336749535"/>
          <c:h val="0.8468796261496819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Patrimonio (milioni di euro)</c:v>
                </c:pt>
              </c:strCache>
            </c:strRef>
          </c:tx>
          <c:spPr>
            <a:gradFill>
              <a:gsLst>
                <a:gs pos="100000">
                  <a:srgbClr val="003494"/>
                </a:gs>
                <a:gs pos="21000">
                  <a:srgbClr val="00843C"/>
                </a:gs>
              </a:gsLst>
              <a:lin ang="2700000" scaled="0"/>
            </a:gra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126-BE49-94E1-C05BA71768F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126-BE49-94E1-C05BA71768F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126-BE49-94E1-C05BA71768F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126-BE49-94E1-C05BA71768F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126-BE49-94E1-C05BA71768F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126-BE49-94E1-C05BA71768F1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3126-BE49-94E1-C05BA71768F1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3126-BE49-94E1-C05BA71768F1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3126-BE49-94E1-C05BA71768F1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3126-BE49-94E1-C05BA71768F1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3126-BE49-94E1-C05BA71768F1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3126-BE49-94E1-C05BA71768F1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3126-BE49-94E1-C05BA71768F1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3126-BE49-94E1-C05BA71768F1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3126-BE49-94E1-C05BA71768F1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3126-BE49-94E1-C05BA71768F1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3126-BE49-94E1-C05BA71768F1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3126-BE49-94E1-C05BA71768F1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2-3126-BE49-94E1-C05BA71768F1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3126-BE49-94E1-C05BA71768F1}"/>
              </c:ext>
            </c:extLst>
          </c:dPt>
          <c:dPt>
            <c:idx val="2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4-3126-BE49-94E1-C05BA71768F1}"/>
              </c:ext>
            </c:extLst>
          </c:dPt>
          <c:dPt>
            <c:idx val="2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3126-BE49-94E1-C05BA71768F1}"/>
              </c:ext>
            </c:extLst>
          </c:dPt>
          <c:dPt>
            <c:idx val="2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6-3126-BE49-94E1-C05BA71768F1}"/>
              </c:ext>
            </c:extLst>
          </c:dPt>
          <c:dPt>
            <c:idx val="2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7-3126-BE49-94E1-C05BA71768F1}"/>
              </c:ext>
            </c:extLst>
          </c:dPt>
          <c:dPt>
            <c:idx val="2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8-3126-BE49-94E1-C05BA71768F1}"/>
              </c:ext>
            </c:extLst>
          </c:dPt>
          <c:dPt>
            <c:idx val="2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9-3126-BE49-94E1-C05BA71768F1}"/>
              </c:ext>
            </c:extLst>
          </c:dPt>
          <c:dPt>
            <c:idx val="2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A-3126-BE49-94E1-C05BA71768F1}"/>
              </c:ext>
            </c:extLst>
          </c:dPt>
          <c:dPt>
            <c:idx val="3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3126-BE49-94E1-C05BA71768F1}"/>
              </c:ext>
            </c:extLst>
          </c:dPt>
          <c:dPt>
            <c:idx val="3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C-3126-BE49-94E1-C05BA71768F1}"/>
              </c:ext>
            </c:extLst>
          </c:dPt>
          <c:dPt>
            <c:idx val="3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D-3126-BE49-94E1-C05BA71768F1}"/>
              </c:ext>
            </c:extLst>
          </c:dPt>
          <c:dPt>
            <c:idx val="3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E-3126-BE49-94E1-C05BA71768F1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F-3126-BE49-94E1-C05BA71768F1}"/>
              </c:ext>
            </c:extLst>
          </c:dPt>
          <c:dLbls>
            <c:dLbl>
              <c:idx val="23"/>
              <c:tx>
                <c:rich>
                  <a:bodyPr/>
                  <a:lstStyle/>
                  <a:p>
                    <a:fld id="{A75C180D-1B09-4255-8D72-EC7D69462C51}" type="VALUE">
                      <a:rPr lang="en-US" sz="1100"/>
                      <a:pPr/>
                      <a:t>[VALORE]</a:t>
                    </a:fld>
                    <a:endParaRPr lang="it-IT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3126-BE49-94E1-C05BA71768F1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r>
                      <a:rPr lang="en-US" dirty="0"/>
                      <a:t>862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F-3126-BE49-94E1-C05BA7176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baseline="0">
                    <a:latin typeface="Montserrat" pitchFamily="2" charset="77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Foglio1!$A$2:$A$38</c:f>
              <c:numCache>
                <c:formatCode>General</c:formatCode>
                <c:ptCount val="37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  <c:pt idx="33">
                  <c:v>2020</c:v>
                </c:pt>
                <c:pt idx="34">
                  <c:v>2021</c:v>
                </c:pt>
                <c:pt idx="35">
                  <c:v>2022</c:v>
                </c:pt>
                <c:pt idx="36">
                  <c:v>2023</c:v>
                </c:pt>
              </c:numCache>
            </c:numRef>
          </c:cat>
          <c:val>
            <c:numRef>
              <c:f>Foglio1!$B$2:$B$38</c:f>
              <c:numCache>
                <c:formatCode>0</c:formatCode>
                <c:ptCount val="37"/>
                <c:pt idx="0">
                  <c:v>12</c:v>
                </c:pt>
                <c:pt idx="1">
                  <c:v>19.986661984124115</c:v>
                </c:pt>
                <c:pt idx="2">
                  <c:v>31.503870844458675</c:v>
                </c:pt>
                <c:pt idx="3">
                  <c:v>45.448207119874809</c:v>
                </c:pt>
                <c:pt idx="4">
                  <c:v>64.557112386185807</c:v>
                </c:pt>
                <c:pt idx="5">
                  <c:v>85.215388349765277</c:v>
                </c:pt>
                <c:pt idx="6">
                  <c:v>118.26862989149241</c:v>
                </c:pt>
                <c:pt idx="7">
                  <c:v>125.31155262437574</c:v>
                </c:pt>
                <c:pt idx="8">
                  <c:v>146.87621044585725</c:v>
                </c:pt>
                <c:pt idx="9">
                  <c:v>176.37003103905963</c:v>
                </c:pt>
                <c:pt idx="10">
                  <c:v>205.54984583761563</c:v>
                </c:pt>
                <c:pt idx="11">
                  <c:v>234.88459770589844</c:v>
                </c:pt>
                <c:pt idx="12">
                  <c:v>257.14389005665532</c:v>
                </c:pt>
                <c:pt idx="13">
                  <c:v>248</c:v>
                </c:pt>
                <c:pt idx="14">
                  <c:v>269</c:v>
                </c:pt>
                <c:pt idx="15">
                  <c:v>291</c:v>
                </c:pt>
                <c:pt idx="16">
                  <c:v>318</c:v>
                </c:pt>
                <c:pt idx="17">
                  <c:v>346</c:v>
                </c:pt>
                <c:pt idx="18">
                  <c:v>377</c:v>
                </c:pt>
                <c:pt idx="19">
                  <c:v>454</c:v>
                </c:pt>
                <c:pt idx="20">
                  <c:v>490</c:v>
                </c:pt>
                <c:pt idx="21">
                  <c:v>507</c:v>
                </c:pt>
                <c:pt idx="22">
                  <c:v>601</c:v>
                </c:pt>
                <c:pt idx="23">
                  <c:v>659.4</c:v>
                </c:pt>
                <c:pt idx="24">
                  <c:v>653.9</c:v>
                </c:pt>
                <c:pt idx="25">
                  <c:v>671.6</c:v>
                </c:pt>
                <c:pt idx="26">
                  <c:v>680.2</c:v>
                </c:pt>
                <c:pt idx="27">
                  <c:v>715.9</c:v>
                </c:pt>
                <c:pt idx="28">
                  <c:v>720.6</c:v>
                </c:pt>
                <c:pt idx="29">
                  <c:v>715.3</c:v>
                </c:pt>
                <c:pt idx="30">
                  <c:v>725.8</c:v>
                </c:pt>
                <c:pt idx="31">
                  <c:v>727.2</c:v>
                </c:pt>
                <c:pt idx="32">
                  <c:v>780</c:v>
                </c:pt>
                <c:pt idx="33">
                  <c:v>805</c:v>
                </c:pt>
                <c:pt idx="34">
                  <c:v>860</c:v>
                </c:pt>
                <c:pt idx="35">
                  <c:v>860</c:v>
                </c:pt>
                <c:pt idx="36">
                  <c:v>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3126-BE49-94E1-C05BA71768F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-100"/>
        <c:axId val="328436224"/>
        <c:axId val="148180352"/>
      </c:barChart>
      <c:catAx>
        <c:axId val="328436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22225" cap="flat" cmpd="sng" algn="ctr">
            <a:solidFill>
              <a:srgbClr val="262932">
                <a:alpha val="50000"/>
              </a:srgb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 sz="1100" baseline="0"/>
            </a:pPr>
            <a:endParaRPr lang="it-IT"/>
          </a:p>
        </c:txPr>
        <c:crossAx val="148180352"/>
        <c:crosses val="autoZero"/>
        <c:auto val="0"/>
        <c:lblAlgn val="ctr"/>
        <c:lblOffset val="100"/>
        <c:tickMarkSkip val="1"/>
        <c:noMultiLvlLbl val="1"/>
      </c:catAx>
      <c:valAx>
        <c:axId val="1481803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404963">
                  <a:alpha val="16000"/>
                </a:srgbClr>
              </a:solidFill>
              <a:prstDash val="lgDash"/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 w="19050" cap="flat" cmpd="sng" algn="ctr">
            <a:solidFill>
              <a:srgbClr val="262932">
                <a:alpha val="50000"/>
              </a:srgb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it-IT"/>
          </a:p>
        </c:txPr>
        <c:crossAx val="328436224"/>
        <c:crossesAt val="1"/>
        <c:crossBetween val="between"/>
      </c:valAx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 b="0" u="none">
          <a:latin typeface="Montserrat" pitchFamily="2" charset="77"/>
        </a:defRPr>
      </a:pPr>
      <a:endParaRPr lang="it-IT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0.25649</cdr:x>
      <cdr:y>0.63254</cdr:y>
    </cdr:from>
    <cdr:to>
      <cdr:x>0.37181</cdr:x>
      <cdr:y>0.70931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3372484" y="3097245"/>
          <a:ext cx="1516293" cy="37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  <cdr:relSizeAnchor xmlns:cdr="http://schemas.openxmlformats.org/drawingml/2006/chartDrawing">
    <cdr:from>
      <cdr:x>0.26962</cdr:x>
      <cdr:y>0.62631</cdr:y>
    </cdr:from>
    <cdr:to>
      <cdr:x>0.34612</cdr:x>
      <cdr:y>0.69064</cdr:y>
    </cdr:to>
    <cdr:sp macro="" textlink="">
      <cdr:nvSpPr>
        <cdr:cNvPr id="3" name="CasellaDiTesto 2"/>
        <cdr:cNvSpPr txBox="1"/>
      </cdr:nvSpPr>
      <cdr:spPr>
        <a:xfrm xmlns:a="http://schemas.openxmlformats.org/drawingml/2006/main">
          <a:off x="3545204" y="3066765"/>
          <a:ext cx="1005840" cy="314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704CA-6FB7-C94B-91D3-D0E6B8AB737B}" type="datetimeFigureOut">
              <a:rPr lang="it-IT" smtClean="0"/>
              <a:t>06/05/2024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EE3C4-96F8-7C43-A6A4-7C2CBD09D4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1320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EE3C4-96F8-7C43-A6A4-7C2CBD09D43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6102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AEEFB5A5-B474-5C1B-C630-0F803E23AF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14" y="131618"/>
            <a:ext cx="869332" cy="660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51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02AAB7B1-14F7-EFE1-1F58-1F24FFFE3C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395" y="1988415"/>
            <a:ext cx="3260766" cy="2464831"/>
          </a:xfrm>
          <a:prstGeom prst="rect">
            <a:avLst/>
          </a:prstGeom>
        </p:spPr>
      </p:pic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5932CF6D-CDA6-607D-3545-B4FFB0458AC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75" y="1636"/>
            <a:ext cx="12100956" cy="2635432"/>
          </a:xfrm>
          <a:prstGeom prst="rect">
            <a:avLst/>
          </a:prstGeom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7FBED3BC-A4BB-59C7-4371-651881BB10DD}"/>
              </a:ext>
            </a:extLst>
          </p:cNvPr>
          <p:cNvCxnSpPr/>
          <p:nvPr userDrawn="1"/>
        </p:nvCxnSpPr>
        <p:spPr>
          <a:xfrm>
            <a:off x="3930732" y="3918856"/>
            <a:ext cx="737457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9349828F-35B9-D2BB-7927-E00B5BE29DF9}"/>
              </a:ext>
            </a:extLst>
          </p:cNvPr>
          <p:cNvCxnSpPr/>
          <p:nvPr userDrawn="1"/>
        </p:nvCxnSpPr>
        <p:spPr>
          <a:xfrm>
            <a:off x="3930732" y="2778826"/>
            <a:ext cx="737457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72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5932CF6D-CDA6-607D-3545-B4FFB0458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75" y="-719203"/>
            <a:ext cx="12100956" cy="2635432"/>
          </a:xfrm>
          <a:prstGeom prst="rect">
            <a:avLst/>
          </a:prstGeom>
        </p:spPr>
      </p:pic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5BAC9F5A-7837-8CFF-6188-A9CE739304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1875" y="4858643"/>
            <a:ext cx="12100956" cy="2635432"/>
          </a:xfrm>
          <a:prstGeom prst="rect">
            <a:avLst/>
          </a:prstGeom>
        </p:spPr>
      </p:pic>
      <p:pic>
        <p:nvPicPr>
          <p:cNvPr id="12" name="Immagine 11" descr="Immagine che contiene verde, blu, Turchese, Policromia&#10;&#10;Descrizione generata automaticamente">
            <a:extLst>
              <a:ext uri="{FF2B5EF4-FFF2-40B4-BE49-F238E27FC236}">
                <a16:creationId xmlns:a16="http://schemas.microsoft.com/office/drawing/2014/main" id="{D9F8CDE7-64FE-8A3B-3F66-2F96A82BF9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240" t="14025" r="41850" b="33058"/>
          <a:stretch/>
        </p:blipFill>
        <p:spPr>
          <a:xfrm>
            <a:off x="5149931" y="961901"/>
            <a:ext cx="1939638" cy="3629267"/>
          </a:xfrm>
          <a:prstGeom prst="rect">
            <a:avLst/>
          </a:prstGeom>
        </p:spPr>
      </p:pic>
      <p:pic>
        <p:nvPicPr>
          <p:cNvPr id="10" name="Immagine 9" descr="Immagine che contiene verde, blu, Turchese, Policromia&#10;&#10;Descrizione generata automaticamente">
            <a:extLst>
              <a:ext uri="{FF2B5EF4-FFF2-40B4-BE49-F238E27FC236}">
                <a16:creationId xmlns:a16="http://schemas.microsoft.com/office/drawing/2014/main" id="{8415168B-FDAD-28E0-101C-418A153D86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677" t="65109" r="25677" b="16018"/>
          <a:stretch/>
        </p:blipFill>
        <p:spPr>
          <a:xfrm>
            <a:off x="3130550" y="4465122"/>
            <a:ext cx="5930900" cy="129441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E0CF7E17-C8BC-22BB-E520-703F0D0F855F}"/>
              </a:ext>
            </a:extLst>
          </p:cNvPr>
          <p:cNvGrpSpPr/>
          <p:nvPr userDrawn="1"/>
        </p:nvGrpSpPr>
        <p:grpSpPr>
          <a:xfrm>
            <a:off x="3130550" y="1218763"/>
            <a:ext cx="5930900" cy="4185105"/>
            <a:chOff x="3130550" y="2074382"/>
            <a:chExt cx="5930900" cy="4185105"/>
          </a:xfrm>
        </p:grpSpPr>
        <p:pic>
          <p:nvPicPr>
            <p:cNvPr id="11" name="Elemento grafico 10">
              <a:extLst>
                <a:ext uri="{FF2B5EF4-FFF2-40B4-BE49-F238E27FC236}">
                  <a16:creationId xmlns:a16="http://schemas.microsoft.com/office/drawing/2014/main" id="{418E6DEF-73B9-3FB5-6D96-176377CB47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16186" y="2074382"/>
              <a:ext cx="1559628" cy="2978884"/>
            </a:xfrm>
            <a:prstGeom prst="rect">
              <a:avLst/>
            </a:prstGeom>
          </p:spPr>
        </p:pic>
        <p:pic>
          <p:nvPicPr>
            <p:cNvPr id="6" name="Elemento grafico 5">
              <a:extLst>
                <a:ext uri="{FF2B5EF4-FFF2-40B4-BE49-F238E27FC236}">
                  <a16:creationId xmlns:a16="http://schemas.microsoft.com/office/drawing/2014/main" id="{690B9D7E-5EE1-970C-54CB-3F50B0B927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130550" y="5700687"/>
              <a:ext cx="5930900" cy="558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419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svg"/><Relationship Id="rId20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svg"/><Relationship Id="rId19" Type="http://schemas.openxmlformats.org/officeDocument/2006/relationships/image" Target="../media/image15.png"/><Relationship Id="rId4" Type="http://schemas.openxmlformats.org/officeDocument/2006/relationships/theme" Target="../theme/theme1.xml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o 19">
            <a:extLst>
              <a:ext uri="{FF2B5EF4-FFF2-40B4-BE49-F238E27FC236}">
                <a16:creationId xmlns:a16="http://schemas.microsoft.com/office/drawing/2014/main" id="{8B59A1BD-D6DA-EE13-1AF5-CFD40A27A83F}"/>
              </a:ext>
            </a:extLst>
          </p:cNvPr>
          <p:cNvGrpSpPr/>
          <p:nvPr userDrawn="1"/>
        </p:nvGrpSpPr>
        <p:grpSpPr>
          <a:xfrm>
            <a:off x="12464810" y="3006090"/>
            <a:ext cx="1202239" cy="3851910"/>
            <a:chOff x="12464810" y="0"/>
            <a:chExt cx="2140484" cy="6858000"/>
          </a:xfrm>
        </p:grpSpPr>
        <p:pic>
          <p:nvPicPr>
            <p:cNvPr id="8" name="Elemento grafico 7">
              <a:extLst>
                <a:ext uri="{FF2B5EF4-FFF2-40B4-BE49-F238E27FC236}">
                  <a16:creationId xmlns:a16="http://schemas.microsoft.com/office/drawing/2014/main" id="{CB569CD3-1371-8F79-EE05-9BC87D56DF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511007" y="6376280"/>
              <a:ext cx="2094287" cy="481720"/>
            </a:xfrm>
            <a:prstGeom prst="rect">
              <a:avLst/>
            </a:prstGeom>
          </p:spPr>
        </p:pic>
        <p:pic>
          <p:nvPicPr>
            <p:cNvPr id="10" name="Elemento grafico 9">
              <a:extLst>
                <a:ext uri="{FF2B5EF4-FFF2-40B4-BE49-F238E27FC236}">
                  <a16:creationId xmlns:a16="http://schemas.microsoft.com/office/drawing/2014/main" id="{CE528084-ED72-4C7C-F650-3D0714EB82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511007" y="0"/>
              <a:ext cx="2001892" cy="1119006"/>
            </a:xfrm>
            <a:prstGeom prst="rect">
              <a:avLst/>
            </a:prstGeom>
          </p:spPr>
        </p:pic>
        <p:pic>
          <p:nvPicPr>
            <p:cNvPr id="12" name="Elemento grafico 11">
              <a:extLst>
                <a:ext uri="{FF2B5EF4-FFF2-40B4-BE49-F238E27FC236}">
                  <a16:creationId xmlns:a16="http://schemas.microsoft.com/office/drawing/2014/main" id="{F39D4D49-F31C-36ED-7958-9E97C784CA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511007" y="3060341"/>
              <a:ext cx="2001892" cy="1119006"/>
            </a:xfrm>
            <a:prstGeom prst="rect">
              <a:avLst/>
            </a:prstGeom>
          </p:spPr>
        </p:pic>
        <p:pic>
          <p:nvPicPr>
            <p:cNvPr id="14" name="Elemento grafico 13">
              <a:extLst>
                <a:ext uri="{FF2B5EF4-FFF2-40B4-BE49-F238E27FC236}">
                  <a16:creationId xmlns:a16="http://schemas.microsoft.com/office/drawing/2014/main" id="{8CE2FC90-D898-907D-4542-BFE7FD954A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2511007" y="1530170"/>
              <a:ext cx="2001892" cy="1119006"/>
            </a:xfrm>
            <a:prstGeom prst="rect">
              <a:avLst/>
            </a:prstGeom>
          </p:spPr>
        </p:pic>
        <p:pic>
          <p:nvPicPr>
            <p:cNvPr id="16" name="Elemento grafico 15">
              <a:extLst>
                <a:ext uri="{FF2B5EF4-FFF2-40B4-BE49-F238E27FC236}">
                  <a16:creationId xmlns:a16="http://schemas.microsoft.com/office/drawing/2014/main" id="{A46830CD-563B-EEB5-0A54-59ABC64C2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2511007" y="4590511"/>
              <a:ext cx="2094287" cy="481720"/>
            </a:xfrm>
            <a:prstGeom prst="rect">
              <a:avLst/>
            </a:prstGeom>
          </p:spPr>
        </p:pic>
        <p:pic>
          <p:nvPicPr>
            <p:cNvPr id="18" name="Elemento grafico 17">
              <a:extLst>
                <a:ext uri="{FF2B5EF4-FFF2-40B4-BE49-F238E27FC236}">
                  <a16:creationId xmlns:a16="http://schemas.microsoft.com/office/drawing/2014/main" id="{3C74DBC9-65FF-2F84-5564-4A92CBDA2C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2464810" y="5483396"/>
              <a:ext cx="2094287" cy="481720"/>
            </a:xfrm>
            <a:prstGeom prst="rect">
              <a:avLst/>
            </a:prstGeom>
          </p:spPr>
        </p:pic>
      </p:grpSp>
      <p:pic>
        <p:nvPicPr>
          <p:cNvPr id="22" name="Elemento grafico 21">
            <a:extLst>
              <a:ext uri="{FF2B5EF4-FFF2-40B4-BE49-F238E27FC236}">
                <a16:creationId xmlns:a16="http://schemas.microsoft.com/office/drawing/2014/main" id="{73B1A5A6-0809-4B1D-484D-C3195BDC1C6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2424604" y="1431087"/>
            <a:ext cx="628351" cy="1200150"/>
          </a:xfrm>
          <a:prstGeom prst="rect">
            <a:avLst/>
          </a:prstGeom>
        </p:spPr>
      </p:pic>
      <p:pic>
        <p:nvPicPr>
          <p:cNvPr id="24" name="Elemento grafico 23">
            <a:extLst>
              <a:ext uri="{FF2B5EF4-FFF2-40B4-BE49-F238E27FC236}">
                <a16:creationId xmlns:a16="http://schemas.microsoft.com/office/drawing/2014/main" id="{8A3EB027-8427-715A-BEC5-93761B8B162B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2464810" y="0"/>
            <a:ext cx="628351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6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46F7AE-EC14-A532-1979-11D9EA185A7E}"/>
              </a:ext>
            </a:extLst>
          </p:cNvPr>
          <p:cNvSpPr txBox="1"/>
          <p:nvPr/>
        </p:nvSpPr>
        <p:spPr>
          <a:xfrm>
            <a:off x="1046375" y="320603"/>
            <a:ext cx="10341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843C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I NOSTRI NUMERI</a:t>
            </a:r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A7B8B2DD-ED53-6D38-C8D8-6488AA823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5561" y="2032253"/>
            <a:ext cx="5157621" cy="5201830"/>
          </a:xfrm>
          <a:prstGeom prst="rect">
            <a:avLst/>
          </a:prstGeom>
        </p:spPr>
      </p:pic>
      <p:grpSp>
        <p:nvGrpSpPr>
          <p:cNvPr id="43" name="Gruppo 42">
            <a:extLst>
              <a:ext uri="{FF2B5EF4-FFF2-40B4-BE49-F238E27FC236}">
                <a16:creationId xmlns:a16="http://schemas.microsoft.com/office/drawing/2014/main" id="{23980B86-36F6-E961-EDD8-ACD936FA0B53}"/>
              </a:ext>
            </a:extLst>
          </p:cNvPr>
          <p:cNvGrpSpPr/>
          <p:nvPr/>
        </p:nvGrpSpPr>
        <p:grpSpPr>
          <a:xfrm>
            <a:off x="1532467" y="1067310"/>
            <a:ext cx="4673600" cy="1214958"/>
            <a:chOff x="1363224" y="1067310"/>
            <a:chExt cx="4673600" cy="1214958"/>
          </a:xfrm>
        </p:grpSpPr>
        <p:cxnSp>
          <p:nvCxnSpPr>
            <p:cNvPr id="17" name="Connettore 1 16">
              <a:extLst>
                <a:ext uri="{FF2B5EF4-FFF2-40B4-BE49-F238E27FC236}">
                  <a16:creationId xmlns:a16="http://schemas.microsoft.com/office/drawing/2014/main" id="{F8D91F88-8E5D-3C74-DEC3-92C78DE7DEF1}"/>
                </a:ext>
              </a:extLst>
            </p:cNvPr>
            <p:cNvCxnSpPr>
              <a:cxnSpLocks/>
            </p:cNvCxnSpPr>
            <p:nvPr/>
          </p:nvCxnSpPr>
          <p:spPr>
            <a:xfrm>
              <a:off x="2222343" y="1149679"/>
              <a:ext cx="2894164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>
              <a:extLst>
                <a:ext uri="{FF2B5EF4-FFF2-40B4-BE49-F238E27FC236}">
                  <a16:creationId xmlns:a16="http://schemas.microsoft.com/office/drawing/2014/main" id="{03F1C9BF-BBCF-8A3A-81F4-4DF47F1F4805}"/>
                </a:ext>
              </a:extLst>
            </p:cNvPr>
            <p:cNvCxnSpPr>
              <a:cxnSpLocks/>
            </p:cNvCxnSpPr>
            <p:nvPr/>
          </p:nvCxnSpPr>
          <p:spPr>
            <a:xfrm>
              <a:off x="1363224" y="1802094"/>
              <a:ext cx="4673600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>
              <a:extLst>
                <a:ext uri="{FF2B5EF4-FFF2-40B4-BE49-F238E27FC236}">
                  <a16:creationId xmlns:a16="http://schemas.microsoft.com/office/drawing/2014/main" id="{14BAF23D-56BD-0C11-9574-9AA370095B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2120" y="1069530"/>
              <a:ext cx="0" cy="120226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>
              <a:extLst>
                <a:ext uri="{FF2B5EF4-FFF2-40B4-BE49-F238E27FC236}">
                  <a16:creationId xmlns:a16="http://schemas.microsoft.com/office/drawing/2014/main" id="{51FFD1F2-630B-D78E-3D68-F1AE987365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5724" y="1067310"/>
              <a:ext cx="0" cy="836847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6">
              <a:extLst>
                <a:ext uri="{FF2B5EF4-FFF2-40B4-BE49-F238E27FC236}">
                  <a16:creationId xmlns:a16="http://schemas.microsoft.com/office/drawing/2014/main" id="{8218726C-3BC6-AAAA-F509-6910AE76ACDF}"/>
                </a:ext>
              </a:extLst>
            </p:cNvPr>
            <p:cNvSpPr txBox="1"/>
            <p:nvPr/>
          </p:nvSpPr>
          <p:spPr>
            <a:xfrm>
              <a:off x="3138057" y="1277776"/>
              <a:ext cx="1069639" cy="35207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RACCOLTA ALLARGATA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15.449 mln</a:t>
              </a: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F98B2605-5AA5-111B-69CD-F1B547520844}"/>
                </a:ext>
              </a:extLst>
            </p:cNvPr>
            <p:cNvSpPr/>
            <p:nvPr/>
          </p:nvSpPr>
          <p:spPr>
            <a:xfrm>
              <a:off x="2377927" y="1857678"/>
              <a:ext cx="2549803" cy="424590"/>
            </a:xfrm>
            <a:prstGeom prst="rect">
              <a:avLst/>
            </a:prstGeom>
            <a:solidFill>
              <a:srgbClr val="0084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20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+7,8%</a:t>
              </a:r>
            </a:p>
          </p:txBody>
        </p:sp>
      </p:grpSp>
      <p:pic>
        <p:nvPicPr>
          <p:cNvPr id="39" name="Elemento grafico 38">
            <a:extLst>
              <a:ext uri="{FF2B5EF4-FFF2-40B4-BE49-F238E27FC236}">
                <a16:creationId xmlns:a16="http://schemas.microsoft.com/office/drawing/2014/main" id="{546E6FCA-65F3-82CA-2ACF-DE4D16C60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25881" y="1840194"/>
            <a:ext cx="952500" cy="1619250"/>
          </a:xfrm>
          <a:prstGeom prst="rect">
            <a:avLst/>
          </a:prstGeom>
        </p:spPr>
      </p:pic>
      <p:pic>
        <p:nvPicPr>
          <p:cNvPr id="41" name="Elemento grafico 40">
            <a:extLst>
              <a:ext uri="{FF2B5EF4-FFF2-40B4-BE49-F238E27FC236}">
                <a16:creationId xmlns:a16="http://schemas.microsoft.com/office/drawing/2014/main" id="{08802E01-38F0-32D1-F847-70D9071EAF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6973" y="1840194"/>
            <a:ext cx="952500" cy="1619250"/>
          </a:xfrm>
          <a:prstGeom prst="rect">
            <a:avLst/>
          </a:prstGeom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3B28DC67-89A5-76EC-2F6F-FEDE17F3941D}"/>
              </a:ext>
            </a:extLst>
          </p:cNvPr>
          <p:cNvSpPr txBox="1"/>
          <p:nvPr/>
        </p:nvSpPr>
        <p:spPr>
          <a:xfrm>
            <a:off x="2547170" y="2374899"/>
            <a:ext cx="25498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843B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VS 2022</a:t>
            </a:r>
            <a:endParaRPr lang="it-IT" dirty="0">
              <a:solidFill>
                <a:srgbClr val="00843B"/>
              </a:solidFill>
            </a:endParaRPr>
          </a:p>
        </p:txBody>
      </p: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B96D5675-6986-EDE6-6754-5E57007AF0A8}"/>
              </a:ext>
            </a:extLst>
          </p:cNvPr>
          <p:cNvGrpSpPr/>
          <p:nvPr/>
        </p:nvGrpSpPr>
        <p:grpSpPr>
          <a:xfrm>
            <a:off x="8370473" y="1067310"/>
            <a:ext cx="3107179" cy="1646143"/>
            <a:chOff x="8280400" y="1067310"/>
            <a:chExt cx="3107179" cy="1646143"/>
          </a:xfrm>
        </p:grpSpPr>
        <p:cxnSp>
          <p:nvCxnSpPr>
            <p:cNvPr id="45" name="Connettore 1 44">
              <a:extLst>
                <a:ext uri="{FF2B5EF4-FFF2-40B4-BE49-F238E27FC236}">
                  <a16:creationId xmlns:a16="http://schemas.microsoft.com/office/drawing/2014/main" id="{CC8712B5-FDF8-9222-D1A2-964484151DF8}"/>
                </a:ext>
              </a:extLst>
            </p:cNvPr>
            <p:cNvCxnSpPr>
              <a:cxnSpLocks/>
            </p:cNvCxnSpPr>
            <p:nvPr/>
          </p:nvCxnSpPr>
          <p:spPr>
            <a:xfrm>
              <a:off x="8377519" y="1149679"/>
              <a:ext cx="2894164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>
              <a:extLst>
                <a:ext uri="{FF2B5EF4-FFF2-40B4-BE49-F238E27FC236}">
                  <a16:creationId xmlns:a16="http://schemas.microsoft.com/office/drawing/2014/main" id="{AD9F0E9B-AAC1-8FAD-16EF-DC29EF4B531A}"/>
                </a:ext>
              </a:extLst>
            </p:cNvPr>
            <p:cNvCxnSpPr>
              <a:cxnSpLocks/>
            </p:cNvCxnSpPr>
            <p:nvPr/>
          </p:nvCxnSpPr>
          <p:spPr>
            <a:xfrm>
              <a:off x="8280400" y="1802094"/>
              <a:ext cx="3107179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>
              <a:extLst>
                <a:ext uri="{FF2B5EF4-FFF2-40B4-BE49-F238E27FC236}">
                  <a16:creationId xmlns:a16="http://schemas.microsoft.com/office/drawing/2014/main" id="{330A60B4-8833-78D8-8268-FD35D29E3F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77296" y="1069530"/>
              <a:ext cx="0" cy="120226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>
              <a:extLst>
                <a:ext uri="{FF2B5EF4-FFF2-40B4-BE49-F238E27FC236}">
                  <a16:creationId xmlns:a16="http://schemas.microsoft.com/office/drawing/2014/main" id="{A43CD640-9CEA-45F6-73C2-4924E25374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70900" y="1067310"/>
              <a:ext cx="0" cy="836847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206">
              <a:extLst>
                <a:ext uri="{FF2B5EF4-FFF2-40B4-BE49-F238E27FC236}">
                  <a16:creationId xmlns:a16="http://schemas.microsoft.com/office/drawing/2014/main" id="{3EB91CF0-4C05-798F-57B1-14248AECDAEB}"/>
                </a:ext>
              </a:extLst>
            </p:cNvPr>
            <p:cNvSpPr txBox="1"/>
            <p:nvPr/>
          </p:nvSpPr>
          <p:spPr>
            <a:xfrm>
              <a:off x="8724901" y="1277776"/>
              <a:ext cx="2206304" cy="35207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IMPIEGHI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10.192,8 mln</a:t>
              </a:r>
            </a:p>
          </p:txBody>
        </p:sp>
        <p:sp>
          <p:nvSpPr>
            <p:cNvPr id="50" name="Rettangolo 49">
              <a:extLst>
                <a:ext uri="{FF2B5EF4-FFF2-40B4-BE49-F238E27FC236}">
                  <a16:creationId xmlns:a16="http://schemas.microsoft.com/office/drawing/2014/main" id="{CB767DF6-84BD-FE3F-D5D8-20B95CFCE79E}"/>
                </a:ext>
              </a:extLst>
            </p:cNvPr>
            <p:cNvSpPr/>
            <p:nvPr/>
          </p:nvSpPr>
          <p:spPr>
            <a:xfrm>
              <a:off x="8533103" y="1857678"/>
              <a:ext cx="2549803" cy="424590"/>
            </a:xfrm>
            <a:prstGeom prst="rect">
              <a:avLst/>
            </a:prstGeom>
            <a:solidFill>
              <a:srgbClr val="0084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20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+1,5%</a:t>
              </a: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86193AE7-146C-1D89-140B-3EAD26EC53BB}"/>
                </a:ext>
              </a:extLst>
            </p:cNvPr>
            <p:cNvSpPr txBox="1"/>
            <p:nvPr/>
          </p:nvSpPr>
          <p:spPr>
            <a:xfrm>
              <a:off x="8524727" y="2374899"/>
              <a:ext cx="254980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VS 2022</a:t>
              </a:r>
              <a:endParaRPr lang="it-IT" dirty="0">
                <a:solidFill>
                  <a:srgbClr val="00843B"/>
                </a:solidFill>
              </a:endParaRPr>
            </a:p>
          </p:txBody>
        </p:sp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60B18180-AB6A-5F54-BF0E-1AE8F5FFC75D}"/>
              </a:ext>
            </a:extLst>
          </p:cNvPr>
          <p:cNvGrpSpPr/>
          <p:nvPr/>
        </p:nvGrpSpPr>
        <p:grpSpPr>
          <a:xfrm>
            <a:off x="998979" y="3552075"/>
            <a:ext cx="2206304" cy="1827852"/>
            <a:chOff x="8724901" y="889510"/>
            <a:chExt cx="2206304" cy="1827852"/>
          </a:xfrm>
        </p:grpSpPr>
        <p:cxnSp>
          <p:nvCxnSpPr>
            <p:cNvPr id="60" name="Connettore 1 59">
              <a:extLst>
                <a:ext uri="{FF2B5EF4-FFF2-40B4-BE49-F238E27FC236}">
                  <a16:creationId xmlns:a16="http://schemas.microsoft.com/office/drawing/2014/main" id="{A9CECF91-F436-A96E-576F-BC0C546ABAD2}"/>
                </a:ext>
              </a:extLst>
            </p:cNvPr>
            <p:cNvCxnSpPr>
              <a:cxnSpLocks/>
            </p:cNvCxnSpPr>
            <p:nvPr/>
          </p:nvCxnSpPr>
          <p:spPr>
            <a:xfrm>
              <a:off x="8873067" y="971879"/>
              <a:ext cx="1905000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>
              <a:extLst>
                <a:ext uri="{FF2B5EF4-FFF2-40B4-BE49-F238E27FC236}">
                  <a16:creationId xmlns:a16="http://schemas.microsoft.com/office/drawing/2014/main" id="{7EF19F80-3954-4C70-664A-691E4C381157}"/>
                </a:ext>
              </a:extLst>
            </p:cNvPr>
            <p:cNvCxnSpPr>
              <a:cxnSpLocks/>
            </p:cNvCxnSpPr>
            <p:nvPr/>
          </p:nvCxnSpPr>
          <p:spPr>
            <a:xfrm>
              <a:off x="9042400" y="1844424"/>
              <a:ext cx="1799167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>
              <a:extLst>
                <a:ext uri="{FF2B5EF4-FFF2-40B4-BE49-F238E27FC236}">
                  <a16:creationId xmlns:a16="http://schemas.microsoft.com/office/drawing/2014/main" id="{1223DA97-8C56-1C90-D668-FA407C67C9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11630" y="891730"/>
              <a:ext cx="0" cy="120226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>
              <a:extLst>
                <a:ext uri="{FF2B5EF4-FFF2-40B4-BE49-F238E27FC236}">
                  <a16:creationId xmlns:a16="http://schemas.microsoft.com/office/drawing/2014/main" id="{CFC88DFC-FC7A-BED7-84F7-107F6839B2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5042" y="889510"/>
              <a:ext cx="0" cy="836847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206">
              <a:extLst>
                <a:ext uri="{FF2B5EF4-FFF2-40B4-BE49-F238E27FC236}">
                  <a16:creationId xmlns:a16="http://schemas.microsoft.com/office/drawing/2014/main" id="{A86599E9-6459-2EA7-FD3C-1E78F563A753}"/>
                </a:ext>
              </a:extLst>
            </p:cNvPr>
            <p:cNvSpPr txBox="1"/>
            <p:nvPr/>
          </p:nvSpPr>
          <p:spPr>
            <a:xfrm>
              <a:off x="8724901" y="1241658"/>
              <a:ext cx="2206304" cy="35207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RACCOLTA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DIRETTA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11.819,0 mln</a:t>
              </a:r>
            </a:p>
          </p:txBody>
        </p:sp>
        <p:sp>
          <p:nvSpPr>
            <p:cNvPr id="65" name="Rettangolo 64">
              <a:extLst>
                <a:ext uri="{FF2B5EF4-FFF2-40B4-BE49-F238E27FC236}">
                  <a16:creationId xmlns:a16="http://schemas.microsoft.com/office/drawing/2014/main" id="{9B72014C-BDFE-4B24-087C-2CABE71C8333}"/>
                </a:ext>
              </a:extLst>
            </p:cNvPr>
            <p:cNvSpPr/>
            <p:nvPr/>
          </p:nvSpPr>
          <p:spPr>
            <a:xfrm>
              <a:off x="9008542" y="1944518"/>
              <a:ext cx="1598926" cy="424590"/>
            </a:xfrm>
            <a:prstGeom prst="rect">
              <a:avLst/>
            </a:prstGeom>
            <a:solidFill>
              <a:srgbClr val="0084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20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+3,5%</a:t>
              </a: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8C26D234-22DD-2877-F0D1-B02FA381910A}"/>
                </a:ext>
              </a:extLst>
            </p:cNvPr>
            <p:cNvSpPr txBox="1"/>
            <p:nvPr/>
          </p:nvSpPr>
          <p:spPr>
            <a:xfrm>
              <a:off x="8991789" y="2378808"/>
              <a:ext cx="16156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VS 2022</a:t>
              </a:r>
              <a:endParaRPr lang="it-IT" dirty="0">
                <a:solidFill>
                  <a:srgbClr val="00843B"/>
                </a:solidFill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627CB7AC-9A1A-5D54-1588-076C43886AA5}"/>
              </a:ext>
            </a:extLst>
          </p:cNvPr>
          <p:cNvGrpSpPr/>
          <p:nvPr/>
        </p:nvGrpSpPr>
        <p:grpSpPr>
          <a:xfrm>
            <a:off x="4326379" y="3552075"/>
            <a:ext cx="2206304" cy="1827852"/>
            <a:chOff x="8724901" y="889510"/>
            <a:chExt cx="2206304" cy="1827852"/>
          </a:xfrm>
        </p:grpSpPr>
        <p:cxnSp>
          <p:nvCxnSpPr>
            <p:cNvPr id="73" name="Connettore 1 72">
              <a:extLst>
                <a:ext uri="{FF2B5EF4-FFF2-40B4-BE49-F238E27FC236}">
                  <a16:creationId xmlns:a16="http://schemas.microsoft.com/office/drawing/2014/main" id="{5AF900AB-5F51-77BA-B05C-CB992FEADC9F}"/>
                </a:ext>
              </a:extLst>
            </p:cNvPr>
            <p:cNvCxnSpPr>
              <a:cxnSpLocks/>
            </p:cNvCxnSpPr>
            <p:nvPr/>
          </p:nvCxnSpPr>
          <p:spPr>
            <a:xfrm>
              <a:off x="8873067" y="971879"/>
              <a:ext cx="1905000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>
              <a:extLst>
                <a:ext uri="{FF2B5EF4-FFF2-40B4-BE49-F238E27FC236}">
                  <a16:creationId xmlns:a16="http://schemas.microsoft.com/office/drawing/2014/main" id="{3A547A0A-54B5-73A2-0534-EA3CBD615979}"/>
                </a:ext>
              </a:extLst>
            </p:cNvPr>
            <p:cNvCxnSpPr>
              <a:cxnSpLocks/>
            </p:cNvCxnSpPr>
            <p:nvPr/>
          </p:nvCxnSpPr>
          <p:spPr>
            <a:xfrm>
              <a:off x="9042400" y="1844424"/>
              <a:ext cx="1799167" cy="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>
              <a:extLst>
                <a:ext uri="{FF2B5EF4-FFF2-40B4-BE49-F238E27FC236}">
                  <a16:creationId xmlns:a16="http://schemas.microsoft.com/office/drawing/2014/main" id="{CE6F86FB-6A66-E7A0-144C-EB00B3E4B9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11630" y="891730"/>
              <a:ext cx="0" cy="1202260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>
              <a:extLst>
                <a:ext uri="{FF2B5EF4-FFF2-40B4-BE49-F238E27FC236}">
                  <a16:creationId xmlns:a16="http://schemas.microsoft.com/office/drawing/2014/main" id="{8F766D1E-3BDB-FDFB-8234-1110974663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5042" y="889510"/>
              <a:ext cx="0" cy="836847"/>
            </a:xfrm>
            <a:prstGeom prst="line">
              <a:avLst/>
            </a:prstGeom>
            <a:ln>
              <a:solidFill>
                <a:srgbClr val="00843B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206">
              <a:extLst>
                <a:ext uri="{FF2B5EF4-FFF2-40B4-BE49-F238E27FC236}">
                  <a16:creationId xmlns:a16="http://schemas.microsoft.com/office/drawing/2014/main" id="{402AE01F-4764-EF8C-978C-A8FCB5A74B2C}"/>
                </a:ext>
              </a:extLst>
            </p:cNvPr>
            <p:cNvSpPr txBox="1"/>
            <p:nvPr/>
          </p:nvSpPr>
          <p:spPr>
            <a:xfrm>
              <a:off x="8724901" y="1241658"/>
              <a:ext cx="2206304" cy="35207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RACCOLTA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INDIRETTA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</a:rPr>
                <a:t>3.630,6 mln</a:t>
              </a:r>
            </a:p>
          </p:txBody>
        </p:sp>
        <p:sp>
          <p:nvSpPr>
            <p:cNvPr id="78" name="Rettangolo 77">
              <a:extLst>
                <a:ext uri="{FF2B5EF4-FFF2-40B4-BE49-F238E27FC236}">
                  <a16:creationId xmlns:a16="http://schemas.microsoft.com/office/drawing/2014/main" id="{147A68BD-4EDA-DBA2-0025-D6A8FA5A19B9}"/>
                </a:ext>
              </a:extLst>
            </p:cNvPr>
            <p:cNvSpPr/>
            <p:nvPr/>
          </p:nvSpPr>
          <p:spPr>
            <a:xfrm>
              <a:off x="9008542" y="1944518"/>
              <a:ext cx="1598926" cy="424590"/>
            </a:xfrm>
            <a:prstGeom prst="rect">
              <a:avLst/>
            </a:prstGeom>
            <a:solidFill>
              <a:srgbClr val="0084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20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+24,5%</a:t>
              </a:r>
            </a:p>
          </p:txBody>
        </p:sp>
        <p:sp>
          <p:nvSpPr>
            <p:cNvPr id="79" name="CasellaDiTesto 78">
              <a:extLst>
                <a:ext uri="{FF2B5EF4-FFF2-40B4-BE49-F238E27FC236}">
                  <a16:creationId xmlns:a16="http://schemas.microsoft.com/office/drawing/2014/main" id="{2522FDB1-ED7B-9538-6EB4-CD87845C96B4}"/>
                </a:ext>
              </a:extLst>
            </p:cNvPr>
            <p:cNvSpPr txBox="1"/>
            <p:nvPr/>
          </p:nvSpPr>
          <p:spPr>
            <a:xfrm>
              <a:off x="8991789" y="2378808"/>
              <a:ext cx="16156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843B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VS 2022</a:t>
              </a:r>
              <a:endParaRPr lang="it-IT" dirty="0">
                <a:solidFill>
                  <a:srgbClr val="00843B"/>
                </a:solidFill>
              </a:endParaRPr>
            </a:p>
          </p:txBody>
        </p:sp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C211F64E-9977-05C2-17A6-EAD7A07E5C88}"/>
              </a:ext>
            </a:extLst>
          </p:cNvPr>
          <p:cNvGrpSpPr/>
          <p:nvPr/>
        </p:nvGrpSpPr>
        <p:grpSpPr>
          <a:xfrm>
            <a:off x="8467592" y="3306896"/>
            <a:ext cx="3106993" cy="2073031"/>
            <a:chOff x="8377519" y="939800"/>
            <a:chExt cx="3106993" cy="2073031"/>
          </a:xfrm>
        </p:grpSpPr>
        <p:cxnSp>
          <p:nvCxnSpPr>
            <p:cNvPr id="81" name="Connettore 1 80">
              <a:extLst>
                <a:ext uri="{FF2B5EF4-FFF2-40B4-BE49-F238E27FC236}">
                  <a16:creationId xmlns:a16="http://schemas.microsoft.com/office/drawing/2014/main" id="{46F62399-8610-40FE-1063-CCD4789E2079}"/>
                </a:ext>
              </a:extLst>
            </p:cNvPr>
            <p:cNvCxnSpPr>
              <a:cxnSpLocks/>
            </p:cNvCxnSpPr>
            <p:nvPr/>
          </p:nvCxnSpPr>
          <p:spPr>
            <a:xfrm>
              <a:off x="8377519" y="1149679"/>
              <a:ext cx="3106993" cy="0"/>
            </a:xfrm>
            <a:prstGeom prst="line">
              <a:avLst/>
            </a:prstGeom>
            <a:ln>
              <a:solidFill>
                <a:srgbClr val="F96413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>
              <a:extLst>
                <a:ext uri="{FF2B5EF4-FFF2-40B4-BE49-F238E27FC236}">
                  <a16:creationId xmlns:a16="http://schemas.microsoft.com/office/drawing/2014/main" id="{37E35E11-EC35-A933-540A-EFE0E378D32E}"/>
                </a:ext>
              </a:extLst>
            </p:cNvPr>
            <p:cNvCxnSpPr>
              <a:cxnSpLocks/>
            </p:cNvCxnSpPr>
            <p:nvPr/>
          </p:nvCxnSpPr>
          <p:spPr>
            <a:xfrm>
              <a:off x="8724901" y="2729913"/>
              <a:ext cx="2572605" cy="0"/>
            </a:xfrm>
            <a:prstGeom prst="line">
              <a:avLst/>
            </a:prstGeom>
            <a:ln>
              <a:solidFill>
                <a:srgbClr val="F96413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>
              <a:extLst>
                <a:ext uri="{FF2B5EF4-FFF2-40B4-BE49-F238E27FC236}">
                  <a16:creationId xmlns:a16="http://schemas.microsoft.com/office/drawing/2014/main" id="{A5F54F59-E770-DC0D-A20D-E18AE23F52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77296" y="1069530"/>
              <a:ext cx="0" cy="1943301"/>
            </a:xfrm>
            <a:prstGeom prst="line">
              <a:avLst/>
            </a:prstGeom>
            <a:ln>
              <a:solidFill>
                <a:srgbClr val="F96413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>
              <a:extLst>
                <a:ext uri="{FF2B5EF4-FFF2-40B4-BE49-F238E27FC236}">
                  <a16:creationId xmlns:a16="http://schemas.microsoft.com/office/drawing/2014/main" id="{D0FB331C-CDA4-4136-F74F-30F99D3F8D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5270" y="939800"/>
              <a:ext cx="0" cy="1455615"/>
            </a:xfrm>
            <a:prstGeom prst="line">
              <a:avLst/>
            </a:prstGeom>
            <a:ln>
              <a:solidFill>
                <a:srgbClr val="F96413">
                  <a:alpha val="2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ttangolo 85">
              <a:extLst>
                <a:ext uri="{FF2B5EF4-FFF2-40B4-BE49-F238E27FC236}">
                  <a16:creationId xmlns:a16="http://schemas.microsoft.com/office/drawing/2014/main" id="{3A040919-42D1-A818-180C-AA54C9C04CE8}"/>
                </a:ext>
              </a:extLst>
            </p:cNvPr>
            <p:cNvSpPr/>
            <p:nvPr/>
          </p:nvSpPr>
          <p:spPr>
            <a:xfrm>
              <a:off x="8533103" y="1210759"/>
              <a:ext cx="2549803" cy="1448048"/>
            </a:xfrm>
            <a:prstGeom prst="rect">
              <a:avLst/>
            </a:prstGeom>
            <a:solidFill>
              <a:srgbClr val="F964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IMPIEGHI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6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sistema bancario 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4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-3,9%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" pitchFamily="2" charset="77"/>
                </a:rPr>
                <a:t> (fonte ABI –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" pitchFamily="2" charset="77"/>
                </a:rPr>
                <a:t>Dicembre 2023)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43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ACF2C91F-254B-062B-3607-2338E0F86302}"/>
              </a:ext>
            </a:extLst>
          </p:cNvPr>
          <p:cNvSpPr txBox="1"/>
          <p:nvPr/>
        </p:nvSpPr>
        <p:spPr>
          <a:xfrm>
            <a:off x="1046375" y="320603"/>
            <a:ext cx="1034120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843C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FONDI PROPRI BCC ROMA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u="none" strike="noStrike" kern="1200" cap="none" spc="0" normalizeH="0" baseline="0" noProof="0" dirty="0">
                <a:ln>
                  <a:noFill/>
                </a:ln>
                <a:solidFill>
                  <a:srgbClr val="00843C"/>
                </a:solidFill>
                <a:effectLst/>
                <a:uLnTx/>
                <a:uFillTx/>
                <a:latin typeface="Montserrat Light" pitchFamily="2" charset="77"/>
              </a:rPr>
              <a:t>DATI IN MILIONI DI EURO</a:t>
            </a:r>
          </a:p>
        </p:txBody>
      </p:sp>
      <p:graphicFrame>
        <p:nvGraphicFramePr>
          <p:cNvPr id="5" name="Grafico 6">
            <a:extLst>
              <a:ext uri="{FF2B5EF4-FFF2-40B4-BE49-F238E27FC236}">
                <a16:creationId xmlns:a16="http://schemas.microsoft.com/office/drawing/2014/main" id="{20712851-B1A9-F2BF-35FF-C5DA1B2FA6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213069"/>
              </p:ext>
            </p:extLst>
          </p:nvPr>
        </p:nvGraphicFramePr>
        <p:xfrm>
          <a:off x="1114696" y="1417834"/>
          <a:ext cx="10785473" cy="4956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uppo 7">
            <a:extLst>
              <a:ext uri="{FF2B5EF4-FFF2-40B4-BE49-F238E27FC236}">
                <a16:creationId xmlns:a16="http://schemas.microsoft.com/office/drawing/2014/main" id="{C6113805-9D2C-E75D-2366-A70DC827055C}"/>
              </a:ext>
            </a:extLst>
          </p:cNvPr>
          <p:cNvGrpSpPr/>
          <p:nvPr/>
        </p:nvGrpSpPr>
        <p:grpSpPr>
          <a:xfrm>
            <a:off x="8859666" y="1312785"/>
            <a:ext cx="2430191" cy="571916"/>
            <a:chOff x="1785525" y="2403672"/>
            <a:chExt cx="2430191" cy="571916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E203C9EE-4A54-B269-06E7-DE948E8C7689}"/>
                </a:ext>
              </a:extLst>
            </p:cNvPr>
            <p:cNvGrpSpPr/>
            <p:nvPr/>
          </p:nvGrpSpPr>
          <p:grpSpPr>
            <a:xfrm>
              <a:off x="1785525" y="2403672"/>
              <a:ext cx="2430191" cy="571916"/>
              <a:chOff x="1555596" y="1330932"/>
              <a:chExt cx="2430191" cy="571916"/>
            </a:xfrm>
          </p:grpSpPr>
          <p:cxnSp>
            <p:nvCxnSpPr>
              <p:cNvPr id="13" name="Connettore 1 12">
                <a:extLst>
                  <a:ext uri="{FF2B5EF4-FFF2-40B4-BE49-F238E27FC236}">
                    <a16:creationId xmlns:a16="http://schemas.microsoft.com/office/drawing/2014/main" id="{A30D7802-611E-C219-8E6F-724C0F8F2B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8649" y="1403275"/>
                <a:ext cx="1829638" cy="0"/>
              </a:xfrm>
              <a:prstGeom prst="line">
                <a:avLst/>
              </a:prstGeom>
              <a:ln>
                <a:solidFill>
                  <a:srgbClr val="1DAA8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ttore 1 13">
                <a:extLst>
                  <a:ext uri="{FF2B5EF4-FFF2-40B4-BE49-F238E27FC236}">
                    <a16:creationId xmlns:a16="http://schemas.microsoft.com/office/drawing/2014/main" id="{CE6BFB5E-8CCC-E2B6-8C17-19508E1A8A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5596" y="1736698"/>
                <a:ext cx="2430191" cy="0"/>
              </a:xfrm>
              <a:prstGeom prst="line">
                <a:avLst/>
              </a:prstGeom>
              <a:ln>
                <a:solidFill>
                  <a:srgbClr val="1DAA8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ttore 1 14">
                <a:extLst>
                  <a:ext uri="{FF2B5EF4-FFF2-40B4-BE49-F238E27FC236}">
                    <a16:creationId xmlns:a16="http://schemas.microsoft.com/office/drawing/2014/main" id="{1566656B-CA3A-B3D5-428D-1954886C9E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37799" y="1330932"/>
                <a:ext cx="0" cy="571916"/>
              </a:xfrm>
              <a:prstGeom prst="line">
                <a:avLst/>
              </a:prstGeom>
              <a:ln>
                <a:solidFill>
                  <a:srgbClr val="1DAA8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ttore 1 15">
                <a:extLst>
                  <a:ext uri="{FF2B5EF4-FFF2-40B4-BE49-F238E27FC236}">
                    <a16:creationId xmlns:a16="http://schemas.microsoft.com/office/drawing/2014/main" id="{B13B05E6-C935-6102-BC15-2F564BDDA1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5497" y="1360858"/>
                <a:ext cx="0" cy="428937"/>
              </a:xfrm>
              <a:prstGeom prst="line">
                <a:avLst/>
              </a:prstGeom>
              <a:ln>
                <a:solidFill>
                  <a:srgbClr val="1DAA8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206">
              <a:extLst>
                <a:ext uri="{FF2B5EF4-FFF2-40B4-BE49-F238E27FC236}">
                  <a16:creationId xmlns:a16="http://schemas.microsoft.com/office/drawing/2014/main" id="{CE1B7C86-BBE1-45EF-53E2-CD055E69EAB0}"/>
                </a:ext>
              </a:extLst>
            </p:cNvPr>
            <p:cNvSpPr txBox="1"/>
            <p:nvPr/>
          </p:nvSpPr>
          <p:spPr>
            <a:xfrm>
              <a:off x="1997948" y="2512426"/>
              <a:ext cx="1677478" cy="281794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3D89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Dato al 31.12.23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95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5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5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5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5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5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5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5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5">
                                            <p:graphicEl>
                                              <a:chart seriesIdx="0" categoryIdx="1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5">
                                            <p:graphicEl>
                                              <a:chart seriesIdx="0" categoryIdx="1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5">
                                            <p:graphicEl>
                                              <a:chart seriesIdx="0" categoryIdx="1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5">
                                            <p:graphicEl>
                                              <a:chart seriesIdx="0" categoryIdx="1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"/>
                                        <p:tgtEl>
                                          <p:spTgt spid="5">
                                            <p:graphicEl>
                                              <a:chart seriesIdx="0" categoryIdx="1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5">
                                            <p:graphicEl>
                                              <a:chart seriesIdx="0" categoryIdx="1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"/>
                                        <p:tgtEl>
                                          <p:spTgt spid="5">
                                            <p:graphicEl>
                                              <a:chart seriesIdx="0" categoryIdx="1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50"/>
                                        <p:tgtEl>
                                          <p:spTgt spid="5">
                                            <p:graphicEl>
                                              <a:chart seriesIdx="0" categoryIdx="1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5">
                                            <p:graphicEl>
                                              <a:chart seriesIdx="0" categoryIdx="2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5">
                                            <p:graphicEl>
                                              <a:chart seriesIdx="0" categoryIdx="2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5">
                                            <p:graphicEl>
                                              <a:chart seriesIdx="0" categoryIdx="2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5">
                                            <p:graphicEl>
                                              <a:chart seriesIdx="0" categoryIdx="2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"/>
                                        <p:tgtEl>
                                          <p:spTgt spid="5">
                                            <p:graphicEl>
                                              <a:chart seriesIdx="0" categoryIdx="2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50"/>
                                        <p:tgtEl>
                                          <p:spTgt spid="5">
                                            <p:graphicEl>
                                              <a:chart seriesIdx="0" categoryIdx="2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5">
                                            <p:graphicEl>
                                              <a:chart seriesIdx="0" categoryIdx="2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50"/>
                                        <p:tgtEl>
                                          <p:spTgt spid="5">
                                            <p:graphicEl>
                                              <a:chart seriesIdx="0" categoryIdx="2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50"/>
                                        <p:tgtEl>
                                          <p:spTgt spid="5">
                                            <p:graphicEl>
                                              <a:chart seriesIdx="0" categoryIdx="2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50"/>
                                        <p:tgtEl>
                                          <p:spTgt spid="5">
                                            <p:graphicEl>
                                              <a:chart seriesIdx="0" categoryIdx="2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6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50"/>
                                        <p:tgtEl>
                                          <p:spTgt spid="5">
                                            <p:graphicEl>
                                              <a:chart seriesIdx="0" categoryIdx="3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8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50"/>
                                        <p:tgtEl>
                                          <p:spTgt spid="5">
                                            <p:graphicEl>
                                              <a:chart seriesIdx="0" categoryIdx="3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9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50"/>
                                        <p:tgtEl>
                                          <p:spTgt spid="5">
                                            <p:graphicEl>
                                              <a:chart seriesIdx="0" categoryIdx="3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1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50"/>
                                        <p:tgtEl>
                                          <p:spTgt spid="5">
                                            <p:graphicEl>
                                              <a:chart seriesIdx="0" categoryIdx="3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25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50"/>
                                        <p:tgtEl>
                                          <p:spTgt spid="5">
                                            <p:graphicEl>
                                              <a:chart seriesIdx="0" categoryIdx="3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50"/>
                                        <p:tgtEl>
                                          <p:spTgt spid="5">
                                            <p:graphicEl>
                                              <a:chart seriesIdx="0" categoryIdx="3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50"/>
                                        <p:tgtEl>
                                          <p:spTgt spid="5">
                                            <p:graphicEl>
                                              <a:chart seriesIdx="0" categoryIdx="3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4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El"/>
        </p:bldSub>
      </p:bldGraphic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Franklin Gothic">
    <a:majorFont>
      <a:latin typeface="Franklin Gothic Medium" panose="020B0603020102020204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1880</TotalTime>
  <Words>67</Words>
  <Application>Microsoft Office PowerPoint</Application>
  <PresentationFormat>Widescreen</PresentationFormat>
  <Paragraphs>30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Aptos</vt:lpstr>
      <vt:lpstr>Arial</vt:lpstr>
      <vt:lpstr>Montserrat</vt:lpstr>
      <vt:lpstr>Montserrat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Filippo Mazzeo Iorio</dc:creator>
  <cp:lastModifiedBy>Giuliano Polidori</cp:lastModifiedBy>
  <cp:revision>38</cp:revision>
  <dcterms:created xsi:type="dcterms:W3CDTF">2024-04-11T05:26:55Z</dcterms:created>
  <dcterms:modified xsi:type="dcterms:W3CDTF">2024-05-06T07:25:02Z</dcterms:modified>
</cp:coreProperties>
</file>